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 Thin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Amatic SC"/>
      <p:regular r:id="rId26"/>
      <p:bold r:id="rId27"/>
    </p:embeddedFont>
    <p:embeddedFont>
      <p:font typeface="Inconsolata"/>
      <p:regular r:id="rId28"/>
      <p:bold r:id="rId29"/>
    </p:embeddedFont>
    <p:embeddedFont>
      <p:font typeface="Roboto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8F0B749-583D-481C-BB6F-EEE294586BF6}">
  <a:tblStyle styleId="{48F0B749-583D-481C-BB6F-EEE294586BF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Light-bold.fntdata"/><Relationship Id="rId30" Type="http://schemas.openxmlformats.org/officeDocument/2006/relationships/font" Target="fonts/RobotoLight-regular.fntdata"/><Relationship Id="rId33" Type="http://schemas.openxmlformats.org/officeDocument/2006/relationships/font" Target="fonts/RobotoLight-boldItalic.fntdata"/><Relationship Id="rId32" Type="http://schemas.openxmlformats.org/officeDocument/2006/relationships/font" Target="fonts/RobotoLight-italic.fntdata"/><Relationship Id="rId20" Type="http://schemas.openxmlformats.org/officeDocument/2006/relationships/font" Target="fonts/RobotoMedium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26" Type="http://schemas.openxmlformats.org/officeDocument/2006/relationships/font" Target="fonts/AmaticSC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Inconsolata-regular.fntdata"/><Relationship Id="rId27" Type="http://schemas.openxmlformats.org/officeDocument/2006/relationships/font" Target="fonts/AmaticSC-bold.fntdata"/><Relationship Id="rId29" Type="http://schemas.openxmlformats.org/officeDocument/2006/relationships/font" Target="fonts/Inconsolat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Thin-bold.fntdata"/><Relationship Id="rId14" Type="http://schemas.openxmlformats.org/officeDocument/2006/relationships/font" Target="fonts/RobotoThin-regular.fntdata"/><Relationship Id="rId17" Type="http://schemas.openxmlformats.org/officeDocument/2006/relationships/font" Target="fonts/RobotoThin-boldItalic.fntdata"/><Relationship Id="rId16" Type="http://schemas.openxmlformats.org/officeDocument/2006/relationships/font" Target="fonts/RobotoThin-italic.fnt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473a132a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473a132a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5835371c8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5835371c8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835371c8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835371c8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shutterstock_520041586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5835371c8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5835371c8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835371c8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835371c8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5835371c8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5835371c8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5835371c8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5835371c8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5835371c8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5835371c8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3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98.png"/><Relationship Id="rId4" Type="http://schemas.openxmlformats.org/officeDocument/2006/relationships/image" Target="../media/image5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98.png"/><Relationship Id="rId4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101.png"/><Relationship Id="rId4" Type="http://schemas.openxmlformats.org/officeDocument/2006/relationships/image" Target="../media/image9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Relationship Id="rId6" Type="http://schemas.openxmlformats.org/officeDocument/2006/relationships/image" Target="../media/image2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4.png"/><Relationship Id="rId4" Type="http://schemas.openxmlformats.org/officeDocument/2006/relationships/image" Target="../media/image40.png"/><Relationship Id="rId5" Type="http://schemas.openxmlformats.org/officeDocument/2006/relationships/image" Target="../media/image3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7.png"/><Relationship Id="rId6" Type="http://schemas.openxmlformats.org/officeDocument/2006/relationships/image" Target="../media/image4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6.png"/><Relationship Id="rId4" Type="http://schemas.openxmlformats.org/officeDocument/2006/relationships/image" Target="../media/image46.png"/><Relationship Id="rId5" Type="http://schemas.openxmlformats.org/officeDocument/2006/relationships/image" Target="../media/image3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49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59.png"/><Relationship Id="rId7" Type="http://schemas.openxmlformats.org/officeDocument/2006/relationships/image" Target="../media/image5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56.png"/><Relationship Id="rId4" Type="http://schemas.openxmlformats.org/officeDocument/2006/relationships/image" Target="../media/image91.png"/><Relationship Id="rId5" Type="http://schemas.openxmlformats.org/officeDocument/2006/relationships/image" Target="../media/image54.png"/><Relationship Id="rId6" Type="http://schemas.openxmlformats.org/officeDocument/2006/relationships/image" Target="../media/image57.png"/><Relationship Id="rId7" Type="http://schemas.openxmlformats.org/officeDocument/2006/relationships/image" Target="../media/image6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66.png"/><Relationship Id="rId4" Type="http://schemas.openxmlformats.org/officeDocument/2006/relationships/image" Target="../media/image51.png"/><Relationship Id="rId5" Type="http://schemas.openxmlformats.org/officeDocument/2006/relationships/image" Target="../media/image7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67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Relationship Id="rId6" Type="http://schemas.openxmlformats.org/officeDocument/2006/relationships/image" Target="../media/image62.png"/><Relationship Id="rId7" Type="http://schemas.openxmlformats.org/officeDocument/2006/relationships/image" Target="../media/image61.png"/><Relationship Id="rId8" Type="http://schemas.openxmlformats.org/officeDocument/2006/relationships/image" Target="../media/image7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71.png"/><Relationship Id="rId4" Type="http://schemas.openxmlformats.org/officeDocument/2006/relationships/image" Target="../media/image93.png"/><Relationship Id="rId5" Type="http://schemas.openxmlformats.org/officeDocument/2006/relationships/image" Target="../media/image72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74.png"/><Relationship Id="rId4" Type="http://schemas.openxmlformats.org/officeDocument/2006/relationships/image" Target="../media/image80.png"/><Relationship Id="rId5" Type="http://schemas.openxmlformats.org/officeDocument/2006/relationships/image" Target="../media/image77.png"/><Relationship Id="rId6" Type="http://schemas.openxmlformats.org/officeDocument/2006/relationships/image" Target="../media/image7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Relationship Id="rId3" Type="http://schemas.openxmlformats.org/officeDocument/2006/relationships/image" Target="../media/image78.png"/><Relationship Id="rId4" Type="http://schemas.openxmlformats.org/officeDocument/2006/relationships/image" Target="../media/image89.png"/><Relationship Id="rId9" Type="http://schemas.openxmlformats.org/officeDocument/2006/relationships/image" Target="../media/image83.png"/><Relationship Id="rId5" Type="http://schemas.openxmlformats.org/officeDocument/2006/relationships/image" Target="../media/image81.png"/><Relationship Id="rId6" Type="http://schemas.openxmlformats.org/officeDocument/2006/relationships/image" Target="../media/image76.png"/><Relationship Id="rId7" Type="http://schemas.openxmlformats.org/officeDocument/2006/relationships/image" Target="../media/image84.png"/><Relationship Id="rId8" Type="http://schemas.openxmlformats.org/officeDocument/2006/relationships/image" Target="../media/image9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82.png"/><Relationship Id="rId4" Type="http://schemas.openxmlformats.org/officeDocument/2006/relationships/image" Target="../media/image92.png"/><Relationship Id="rId9" Type="http://schemas.openxmlformats.org/officeDocument/2006/relationships/image" Target="../media/image94.png"/><Relationship Id="rId5" Type="http://schemas.openxmlformats.org/officeDocument/2006/relationships/image" Target="../media/image90.png"/><Relationship Id="rId6" Type="http://schemas.openxmlformats.org/officeDocument/2006/relationships/image" Target="../media/image87.png"/><Relationship Id="rId7" Type="http://schemas.openxmlformats.org/officeDocument/2006/relationships/image" Target="../media/image97.png"/><Relationship Id="rId8" Type="http://schemas.openxmlformats.org/officeDocument/2006/relationships/image" Target="../media/image9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Relationship Id="rId3" Type="http://schemas.openxmlformats.org/officeDocument/2006/relationships/image" Target="../media/image10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9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Relationship Id="rId3" Type="http://schemas.openxmlformats.org/officeDocument/2006/relationships/image" Target="../media/image10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Push</a:t>
            </a:r>
            <a:endParaRPr b="0"/>
          </a:p>
        </p:txBody>
      </p:sp>
      <p:sp>
        <p:nvSpPr>
          <p:cNvPr id="1063" name="Google Shape;1063;p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23.1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Requirements</a:t>
            </a:r>
            <a:endParaRPr/>
          </a:p>
        </p:txBody>
      </p:sp>
      <p:sp>
        <p:nvSpPr>
          <p:cNvPr id="1069" name="Google Shape;1069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8600" cy="5157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60"/>
          <p:cNvSpPr txBox="1"/>
          <p:nvPr>
            <p:ph type="title"/>
          </p:nvPr>
        </p:nvSpPr>
        <p:spPr>
          <a:xfrm>
            <a:off x="-12300" y="275000"/>
            <a:ext cx="9168600" cy="9369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Do What Your Heart Commands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77" name="Google Shape;1077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8" name="Google Shape;1078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Final Project: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4" name="Google Shape;1084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5" name="Google Shape;1085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1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7" name="Google Shape;1087;p61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088" name="Google Shape;108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89" name="Google Shape;1089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0" name="Google Shape;1090;p61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091" name="Google Shape;109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2" name="Google Shape;1092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3" name="Google Shape;1093;p61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457200" y="2856950"/>
            <a:ext cx="776889" cy="621300"/>
            <a:chOff x="457200" y="1378813"/>
            <a:chExt cx="776889" cy="62130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61"/>
          <p:cNvSpPr txBox="1"/>
          <p:nvPr>
            <p:ph idx="1" type="subTitle"/>
          </p:nvPr>
        </p:nvSpPr>
        <p:spPr>
          <a:xfrm>
            <a:off x="-12300" y="788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Find a problem worth solving, analyzing, or visualizing.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61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1"/>
          <p:cNvSpPr/>
          <p:nvPr/>
        </p:nvSpPr>
        <p:spPr>
          <a:xfrm>
            <a:off x="1352550" y="2852175"/>
            <a:ext cx="7517100" cy="1817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61"/>
          <p:cNvSpPr txBox="1"/>
          <p:nvPr>
            <p:ph idx="2" type="subTitle"/>
          </p:nvPr>
        </p:nvSpPr>
        <p:spPr>
          <a:xfrm>
            <a:off x="-12300" y="1471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ML in the context of technologies learned.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61"/>
          <p:cNvSpPr txBox="1"/>
          <p:nvPr>
            <p:ph idx="3" type="subTitle"/>
          </p:nvPr>
        </p:nvSpPr>
        <p:spPr>
          <a:xfrm>
            <a:off x="0" y="2161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use: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Scikit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-L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earn and/or another machine learning library.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61"/>
          <p:cNvSpPr txBox="1"/>
          <p:nvPr>
            <p:ph idx="4" type="subTitle"/>
          </p:nvPr>
        </p:nvSpPr>
        <p:spPr>
          <a:xfrm>
            <a:off x="-12300" y="28521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 at least two of the below: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06" name="Google Shape;1106;p61"/>
          <p:cNvGraphicFramePr/>
          <p:nvPr/>
        </p:nvGraphicFramePr>
        <p:xfrm>
          <a:off x="1443700" y="330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{48F0B749-583D-481C-BB6F-EEE294586BF6}</a:tableStyleId>
              </a:tblPr>
              <a:tblGrid>
                <a:gridCol w="1803125"/>
                <a:gridCol w="1917750"/>
                <a:gridCol w="1810800"/>
                <a:gridCol w="1803125"/>
              </a:tblGrid>
              <a:tr h="1251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Pandas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 Matplotlib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HTML/CSS/Bootstrap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Plotly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D3.js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Leaflet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MongoDB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 Cloud SQL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Amazon AWS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Tableau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/>
          <p:nvPr/>
        </p:nvSpPr>
        <p:spPr>
          <a:xfrm>
            <a:off x="1352550" y="940250"/>
            <a:ext cx="7517100" cy="747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 txBox="1"/>
          <p:nvPr>
            <p:ph idx="1" type="subTitle"/>
          </p:nvPr>
        </p:nvSpPr>
        <p:spPr>
          <a:xfrm>
            <a:off x="-12300" y="947452"/>
            <a:ext cx="91686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Prepare a 15-minute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data deep-dive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or infrastructure walkthrough that shows machine learning in the context of what we’ve already learned.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Suggested Final Project: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5" name="Google Shape;111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6" name="Google Shape;1116;p62"/>
          <p:cNvGrpSpPr/>
          <p:nvPr/>
        </p:nvGrpSpPr>
        <p:grpSpPr>
          <a:xfrm>
            <a:off x="457200" y="1003675"/>
            <a:ext cx="776889" cy="621300"/>
            <a:chOff x="457200" y="1442238"/>
            <a:chExt cx="776889" cy="621300"/>
          </a:xfrm>
        </p:grpSpPr>
        <p:sp>
          <p:nvSpPr>
            <p:cNvPr id="1117" name="Google Shape;1117;p62"/>
            <p:cNvSpPr/>
            <p:nvPr/>
          </p:nvSpPr>
          <p:spPr>
            <a:xfrm>
              <a:off x="457200" y="1442238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18" name="Google Shape;1118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62"/>
          <p:cNvGrpSpPr/>
          <p:nvPr/>
        </p:nvGrpSpPr>
        <p:grpSpPr>
          <a:xfrm>
            <a:off x="457200" y="1866350"/>
            <a:ext cx="776889" cy="621300"/>
            <a:chOff x="457200" y="1378813"/>
            <a:chExt cx="776889" cy="621300"/>
          </a:xfrm>
        </p:grpSpPr>
        <p:sp>
          <p:nvSpPr>
            <p:cNvPr id="1120" name="Google Shape;112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21" name="Google Shape;1121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2" name="Google Shape;1122;p62"/>
          <p:cNvSpPr/>
          <p:nvPr/>
        </p:nvSpPr>
        <p:spPr>
          <a:xfrm>
            <a:off x="1352550" y="1861575"/>
            <a:ext cx="7517100" cy="2870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62"/>
          <p:cNvSpPr txBox="1"/>
          <p:nvPr>
            <p:ph idx="2" type="subTitle"/>
          </p:nvPr>
        </p:nvSpPr>
        <p:spPr>
          <a:xfrm>
            <a:off x="12250" y="20901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Example projects: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front-end interface that maps to an API to “smarten” the algorithm.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Perform a deep dive of existing data using machine learning.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visualization that continues to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where clusters lie based on ML.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(Use D3 or Plotly to change the visualization.)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idea with mock data that simulates how machine learning might be used.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analysis of existing data to make a prediction, classification, or regression.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6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key is to </a:t>
            </a:r>
            <a:r>
              <a:rPr b="1" lang="en"/>
              <a:t>show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the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value of what you know.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9" name="Google Shape;1129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0" name="Google Shape;1130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</p:txBody>
      </p:sp>
      <p:sp>
        <p:nvSpPr>
          <p:cNvPr id="1136" name="Google Shape;1136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7" name="Google Shape;1137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Forming Teams: </a:t>
            </a:r>
            <a:endParaRPr/>
          </a:p>
        </p:txBody>
      </p:sp>
      <p:sp>
        <p:nvSpPr>
          <p:cNvPr id="1139" name="Google Shape;1139;p6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can choose your team. </a:t>
            </a:r>
            <a:endParaRPr sz="1800"/>
          </a:p>
        </p:txBody>
      </p:sp>
      <p:sp>
        <p:nvSpPr>
          <p:cNvPr id="1140" name="Google Shape;1140;p6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Teams should have 2–6 people. </a:t>
            </a:r>
            <a:endParaRPr sz="1800"/>
          </a:p>
        </p:txBody>
      </p:sp>
      <p:sp>
        <p:nvSpPr>
          <p:cNvPr id="1141" name="Google Shape;1141;p64"/>
          <p:cNvSpPr txBox="1"/>
          <p:nvPr>
            <p:ph idx="6" type="subTitle"/>
          </p:nvPr>
        </p:nvSpPr>
        <p:spPr>
          <a:xfrm>
            <a:off x="-12300" y="39468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Tell us if you want to be placed on a team. </a:t>
            </a:r>
            <a:endParaRPr sz="1800"/>
          </a:p>
        </p:txBody>
      </p:sp>
      <p:sp>
        <p:nvSpPr>
          <p:cNvPr id="1142" name="Google Shape;1142;p64"/>
          <p:cNvSpPr txBox="1"/>
          <p:nvPr/>
        </p:nvSpPr>
        <p:spPr>
          <a:xfrm>
            <a:off x="1439475" y="3146738"/>
            <a:ext cx="7344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Work with students from your class only.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48" name="Google Shape;1148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